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303" r:id="rId3"/>
    <p:sldId id="257" r:id="rId4"/>
    <p:sldId id="259" r:id="rId5"/>
    <p:sldId id="302" r:id="rId6"/>
    <p:sldId id="261" r:id="rId7"/>
    <p:sldId id="319" r:id="rId8"/>
    <p:sldId id="306" r:id="rId9"/>
    <p:sldId id="320" r:id="rId10"/>
    <p:sldId id="304" r:id="rId11"/>
    <p:sldId id="305" r:id="rId12"/>
    <p:sldId id="311" r:id="rId13"/>
    <p:sldId id="309" r:id="rId14"/>
    <p:sldId id="310" r:id="rId15"/>
    <p:sldId id="312" r:id="rId16"/>
    <p:sldId id="313" r:id="rId17"/>
    <p:sldId id="314" r:id="rId18"/>
    <p:sldId id="271" r:id="rId19"/>
    <p:sldId id="316" r:id="rId20"/>
    <p:sldId id="317" r:id="rId21"/>
    <p:sldId id="318" r:id="rId22"/>
  </p:sldIdLst>
  <p:sldSz cx="10158413" cy="7621588"/>
  <p:notesSz cx="6858000" cy="9144000"/>
  <p:defaultTextStyle>
    <a:defPPr>
      <a:defRPr lang="es-ES_tradnl"/>
    </a:defPPr>
    <a:lvl1pPr marL="0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1pPr>
    <a:lvl2pPr marL="484906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2pPr>
    <a:lvl3pPr marL="969813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3pPr>
    <a:lvl4pPr marL="1454719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4pPr>
    <a:lvl5pPr marL="1939625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5pPr>
    <a:lvl6pPr marL="2424532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6pPr>
    <a:lvl7pPr marL="2909438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7pPr>
    <a:lvl8pPr marL="3394344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8pPr>
    <a:lvl9pPr marL="3879251" algn="l" defTabSz="969813" rtl="0" eaLnBrk="1" latinLnBrk="0" hangingPunct="1">
      <a:defRPr sz="19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1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1F57"/>
    <a:srgbClr val="007DA8"/>
    <a:srgbClr val="386FAC"/>
    <a:srgbClr val="FFB239"/>
    <a:srgbClr val="FFC081"/>
    <a:srgbClr val="C13857"/>
    <a:srgbClr val="2BB3A3"/>
    <a:srgbClr val="2579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95"/>
  </p:normalViewPr>
  <p:slideViewPr>
    <p:cSldViewPr snapToGrid="0" snapToObjects="1">
      <p:cViewPr varScale="1">
        <p:scale>
          <a:sx n="58" d="100"/>
          <a:sy n="58" d="100"/>
        </p:scale>
        <p:origin x="1476" y="96"/>
      </p:cViewPr>
      <p:guideLst>
        <p:guide orient="horz" pos="2400"/>
        <p:guide pos="31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A138A-6F2A-3640-91EA-685A37D63D24}" type="datetimeFigureOut">
              <a:rPr lang="es-ES_tradnl" smtClean="0"/>
              <a:t>20/07/2020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30594-1CD6-794B-871A-54F3D8982898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6524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1pPr>
    <a:lvl2pPr marL="484906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2pPr>
    <a:lvl3pPr marL="969813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3pPr>
    <a:lvl4pPr marL="1454719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4pPr>
    <a:lvl5pPr marL="1939625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5pPr>
    <a:lvl6pPr marL="2424532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6pPr>
    <a:lvl7pPr marL="2909438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7pPr>
    <a:lvl8pPr marL="3394344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8pPr>
    <a:lvl9pPr marL="3879251" algn="l" defTabSz="969813" rtl="0" eaLnBrk="1" latinLnBrk="0" hangingPunct="1">
      <a:defRPr sz="127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9802" y="1247330"/>
            <a:ext cx="7618810" cy="265344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9802" y="4003098"/>
            <a:ext cx="7618810" cy="184011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11" indent="0" algn="ctr">
              <a:buNone/>
              <a:defRPr sz="2000"/>
            </a:lvl2pPr>
            <a:lvl3pPr marL="914423" indent="0" algn="ctr">
              <a:buNone/>
              <a:defRPr sz="1801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0DE6A-287A-412A-B032-5BA9FB185735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3098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210BA-295F-49FA-9D62-99738DBA2314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951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69614" y="405779"/>
            <a:ext cx="2190408" cy="6458944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98391" y="405779"/>
            <a:ext cx="6444244" cy="645894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06668-D09C-459C-A1E2-9912696C9FE0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239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20D56-ECE7-4311-B9FA-A2C1D1E8EAE3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61909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101" y="1900109"/>
            <a:ext cx="8761631" cy="31703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3101" y="5100470"/>
            <a:ext cx="8761631" cy="166722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808A-EFCC-40EF-8754-F2F28D146988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4829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98391" y="2028895"/>
            <a:ext cx="4317326" cy="483582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42697" y="2028895"/>
            <a:ext cx="4317326" cy="483582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882E0-3657-4629-BDC7-5FA713D15D71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25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9716" y="405783"/>
            <a:ext cx="8761631" cy="147315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9714" y="1868348"/>
            <a:ext cx="4297485" cy="9156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99714" y="2783997"/>
            <a:ext cx="4297485" cy="409484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42697" y="1868348"/>
            <a:ext cx="4318648" cy="9156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42697" y="2783997"/>
            <a:ext cx="4318648" cy="4094840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D98ED-C34C-458E-879B-D47EDA6C937C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2145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19A8-28C3-48D5-971A-9008FDAD1D56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1426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9DF4-EB2F-4555-AF59-001D314640E2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0939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9716" y="508106"/>
            <a:ext cx="3276353" cy="17783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18650" y="1097372"/>
            <a:ext cx="5142697" cy="54162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99716" y="2286477"/>
            <a:ext cx="3276353" cy="4235980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D5C3-04CE-4EDE-97BA-ABAF7DD036E5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586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9716" y="508106"/>
            <a:ext cx="3276353" cy="17783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4318650" y="1097372"/>
            <a:ext cx="5142697" cy="5416267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99716" y="2286477"/>
            <a:ext cx="3276353" cy="4235980"/>
          </a:xfrm>
        </p:spPr>
        <p:txBody>
          <a:bodyPr/>
          <a:lstStyle>
            <a:lvl1pPr marL="0" indent="0">
              <a:buNone/>
              <a:defRPr sz="1600"/>
            </a:lvl1pPr>
            <a:lvl2pPr marL="457211" indent="0">
              <a:buNone/>
              <a:defRPr sz="1401"/>
            </a:lvl2pPr>
            <a:lvl3pPr marL="914423" indent="0">
              <a:buNone/>
              <a:defRPr sz="1200"/>
            </a:lvl3pPr>
            <a:lvl4pPr marL="1371634" indent="0">
              <a:buNone/>
              <a:defRPr sz="1001"/>
            </a:lvl4pPr>
            <a:lvl5pPr marL="1828846" indent="0">
              <a:buNone/>
              <a:defRPr sz="1001"/>
            </a:lvl5pPr>
            <a:lvl6pPr marL="2286057" indent="0">
              <a:buNone/>
              <a:defRPr sz="1001"/>
            </a:lvl6pPr>
            <a:lvl7pPr marL="2743269" indent="0">
              <a:buNone/>
              <a:defRPr sz="1001"/>
            </a:lvl7pPr>
            <a:lvl8pPr marL="3200480" indent="0">
              <a:buNone/>
              <a:defRPr sz="1001"/>
            </a:lvl8pPr>
            <a:lvl9pPr marL="3657691" indent="0">
              <a:buNone/>
              <a:defRPr sz="100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C0D5-F725-4F0E-A157-A32892F4F84D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415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98392" y="405783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98392" y="2028895"/>
            <a:ext cx="8761631" cy="48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98391" y="7064087"/>
            <a:ext cx="22856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7DCF4-AB4B-43A3-8FC9-37C2616DEA55}" type="datetime1">
              <a:rPr lang="es-ES_tradnl" smtClean="0"/>
              <a:t>20/07/2020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364976" y="7064087"/>
            <a:ext cx="3428464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174380" y="7064087"/>
            <a:ext cx="22856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9726-F9CD-4944-85DD-17EAB906AAD5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73803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90000"/>
        </a:lnSpc>
        <a:spcBef>
          <a:spcPts val="1001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9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1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6" algn="l" defTabSz="914423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634" y="2888897"/>
            <a:ext cx="5281851" cy="1076252"/>
          </a:xfrm>
        </p:spPr>
        <p:txBody>
          <a:bodyPr/>
          <a:lstStyle/>
          <a:p>
            <a:pPr algn="l"/>
            <a:r>
              <a:rPr lang="es-ES_tradnl" b="1" dirty="0">
                <a:solidFill>
                  <a:schemeClr val="bg1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PRO</a:t>
            </a:r>
            <a:r>
              <a:rPr lang="es-ES_tradnl" dirty="0">
                <a:solidFill>
                  <a:schemeClr val="bg1"/>
                </a:solidFill>
                <a:latin typeface="Helvetica LT Std Condensed" charset="0"/>
                <a:ea typeface="Helvetica LT Std Condensed" charset="0"/>
                <a:cs typeface="Helvetica LT Std Condensed" charset="0"/>
              </a:rPr>
              <a:t>COOP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08635" y="3965145"/>
            <a:ext cx="5813192" cy="1655762"/>
          </a:xfrm>
        </p:spPr>
        <p:txBody>
          <a:bodyPr/>
          <a:lstStyle/>
          <a:p>
            <a:pPr algn="l"/>
            <a:r>
              <a:rPr lang="es-ES_tradnl" b="1" dirty="0">
                <a:solidFill>
                  <a:schemeClr val="bg1"/>
                </a:solidFill>
                <a:latin typeface="Helvetica LT Std Bold Condensed" charset="0"/>
                <a:ea typeface="Helvetica LT Std Bold Condensed" charset="0"/>
                <a:cs typeface="Helvetica LT Std Bold Condensed" charset="0"/>
              </a:rPr>
              <a:t>Programa de Formación </a:t>
            </a:r>
          </a:p>
          <a:p>
            <a:pPr algn="l"/>
            <a:r>
              <a:rPr lang="es-ES_tradnl" b="1" dirty="0">
                <a:solidFill>
                  <a:schemeClr val="bg1"/>
                </a:solidFill>
                <a:latin typeface="Helvetica LT Std Bold Condensed" charset="0"/>
                <a:ea typeface="Helvetica LT Std Bold Condensed" charset="0"/>
                <a:cs typeface="Helvetica LT Std Bold Condensed" charset="0"/>
              </a:rPr>
              <a:t>Cooperativa</a:t>
            </a:r>
          </a:p>
        </p:txBody>
      </p:sp>
      <p:pic>
        <p:nvPicPr>
          <p:cNvPr id="10" name="0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4" y="6121937"/>
            <a:ext cx="1378857" cy="901326"/>
          </a:xfrm>
          <a:prstGeom prst="rect">
            <a:avLst/>
          </a:prstGeom>
        </p:spPr>
      </p:pic>
      <p:pic>
        <p:nvPicPr>
          <p:cNvPr id="12" name="0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948" y="-2087502"/>
            <a:ext cx="8833757" cy="9593570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285" y="6074929"/>
            <a:ext cx="2622663" cy="1179586"/>
          </a:xfrm>
          <a:prstGeom prst="rect">
            <a:avLst/>
          </a:prstGeom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333" y="5980118"/>
            <a:ext cx="2057553" cy="1369208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061357" y="3282043"/>
            <a:ext cx="5192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Helvetica LT Std Bold Condensed"/>
              </a:rPr>
              <a:t>PROGRAMA DE FORMACIÓN COOPERATIVA </a:t>
            </a:r>
          </a:p>
          <a:p>
            <a:r>
              <a:rPr lang="es-ES" sz="2400" b="1" dirty="0">
                <a:solidFill>
                  <a:srgbClr val="0070C0"/>
                </a:solidFill>
                <a:latin typeface="Helvetica LT Std Bold Condensed"/>
              </a:rPr>
              <a:t>PROCOOP </a:t>
            </a:r>
          </a:p>
        </p:txBody>
      </p:sp>
    </p:spTree>
    <p:extLst>
      <p:ext uri="{BB962C8B-B14F-4D97-AF65-F5344CB8AC3E}">
        <p14:creationId xmlns:p14="http://schemas.microsoft.com/office/powerpoint/2010/main" val="667033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109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6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Dimensión 2. </a:t>
            </a:r>
            <a:r>
              <a:rPr lang="es-ES" sz="46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Impacto económico: en productividad, competitividad y sustentabilidad de las cooperativas</a:t>
            </a:r>
            <a:endParaRPr lang="es-ES_tradnl" sz="60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FC8D03E-FAF6-4ADA-B375-5DE9A0069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86993"/>
            <a:ext cx="7546967" cy="46332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975A6B9-B8ED-42CC-A548-EA192376B2D4}"/>
              </a:ext>
            </a:extLst>
          </p:cNvPr>
          <p:cNvSpPr txBox="1"/>
          <p:nvPr/>
        </p:nvSpPr>
        <p:spPr>
          <a:xfrm>
            <a:off x="7080677" y="2737147"/>
            <a:ext cx="2304256" cy="344293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Aft>
                <a:spcPts val="1800"/>
              </a:spcAft>
            </a:pPr>
            <a:r>
              <a:rPr lang="es-UY" b="1" dirty="0">
                <a:solidFill>
                  <a:srgbClr val="221F57"/>
                </a:solidFill>
                <a:latin typeface="+mj-lt"/>
              </a:rPr>
              <a:t>Resumen de hallazgos</a:t>
            </a: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identifican impactos </a:t>
            </a:r>
            <a:r>
              <a:rPr lang="es-ES" sz="1600" dirty="0">
                <a:solidFill>
                  <a:srgbClr val="221F57"/>
                </a:solidFill>
              </a:rPr>
              <a:t>favorables a los beneficiarios del PROCOOP </a:t>
            </a:r>
            <a:r>
              <a:rPr lang="es-UY" sz="1600" dirty="0">
                <a:solidFill>
                  <a:srgbClr val="221F57"/>
                </a:solidFill>
              </a:rPr>
              <a:t>en todas las Sub-Dimensiones analizadas.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observa un </a:t>
            </a:r>
            <a:r>
              <a:rPr lang="es-UY" sz="1600" b="1" u="sng" dirty="0">
                <a:solidFill>
                  <a:srgbClr val="C13857"/>
                </a:solidFill>
              </a:rPr>
              <a:t>impacto favorable de 1,7 veces</a:t>
            </a:r>
            <a:r>
              <a:rPr lang="es-UY" sz="1600" b="1" dirty="0">
                <a:solidFill>
                  <a:srgbClr val="C13857"/>
                </a:solidFill>
              </a:rPr>
              <a:t> </a:t>
            </a:r>
            <a:r>
              <a:rPr lang="es-UY" sz="1600" dirty="0">
                <a:solidFill>
                  <a:srgbClr val="221F57"/>
                </a:solidFill>
              </a:rPr>
              <a:t>(en promedio) para la Dimensión en su conjunto.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5704CF-7031-4656-A029-859C79637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9414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109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6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Dimensión 3. </a:t>
            </a:r>
            <a:r>
              <a:rPr lang="es-ES" sz="46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Impacto en el capital humano y en el capital social de las cooperativas y de las </a:t>
            </a:r>
            <a:r>
              <a:rPr lang="es-ES" sz="4600" dirty="0" err="1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ECAs</a:t>
            </a:r>
            <a:r>
              <a:rPr lang="es-ES" sz="46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/Consultores</a:t>
            </a:r>
            <a:endParaRPr lang="es-ES_tradnl" sz="60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A402BA-F160-482B-951F-3D225B6E2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86842"/>
            <a:ext cx="7545600" cy="463236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975A6B9-B8ED-42CC-A548-EA192376B2D4}"/>
              </a:ext>
            </a:extLst>
          </p:cNvPr>
          <p:cNvSpPr txBox="1"/>
          <p:nvPr/>
        </p:nvSpPr>
        <p:spPr>
          <a:xfrm>
            <a:off x="7080677" y="2737147"/>
            <a:ext cx="2304256" cy="344293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Aft>
                <a:spcPts val="1800"/>
              </a:spcAft>
            </a:pPr>
            <a:r>
              <a:rPr lang="es-UY" b="1" dirty="0">
                <a:solidFill>
                  <a:srgbClr val="221F57"/>
                </a:solidFill>
                <a:latin typeface="+mj-lt"/>
              </a:rPr>
              <a:t>Resumen de hallazgos</a:t>
            </a: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identifican impactos </a:t>
            </a:r>
            <a:r>
              <a:rPr lang="es-ES" sz="1600" dirty="0">
                <a:solidFill>
                  <a:srgbClr val="221F57"/>
                </a:solidFill>
              </a:rPr>
              <a:t>favorables a los beneficiarios del PROCOOP </a:t>
            </a:r>
            <a:r>
              <a:rPr lang="es-UY" sz="1600" dirty="0">
                <a:solidFill>
                  <a:srgbClr val="221F57"/>
                </a:solidFill>
              </a:rPr>
              <a:t>en todas las Sub-Dimensiones analizadas.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observa un </a:t>
            </a:r>
            <a:r>
              <a:rPr lang="es-UY" sz="1600" b="1" u="sng" dirty="0">
                <a:solidFill>
                  <a:srgbClr val="C13857"/>
                </a:solidFill>
              </a:rPr>
              <a:t>impacto favorable de 2,3 veces</a:t>
            </a:r>
            <a:r>
              <a:rPr lang="es-UY" sz="1600" b="1" dirty="0">
                <a:solidFill>
                  <a:srgbClr val="C13857"/>
                </a:solidFill>
              </a:rPr>
              <a:t> </a:t>
            </a:r>
            <a:r>
              <a:rPr lang="es-UY" sz="1600" dirty="0">
                <a:solidFill>
                  <a:srgbClr val="221F57"/>
                </a:solidFill>
              </a:rPr>
              <a:t>(en promedio) para la Dimensión en su conjunto.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DDE4BB-75BD-4D7F-8984-E7B1D9E1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6370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Resumen de los Resultados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5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A. </a:t>
            </a:r>
            <a:r>
              <a:rPr lang="es-ES" sz="5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del impacto del Programa</a:t>
            </a:r>
            <a:endParaRPr lang="es-ES_tradnl" sz="70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F718396-CE7C-469C-A02E-631B7C4AE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1166" y="2306647"/>
            <a:ext cx="5500242" cy="343203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E60CB69-E2E7-44BE-99CD-E3D52CFFED5D}"/>
              </a:ext>
            </a:extLst>
          </p:cNvPr>
          <p:cNvSpPr txBox="1"/>
          <p:nvPr/>
        </p:nvSpPr>
        <p:spPr>
          <a:xfrm>
            <a:off x="5940190" y="6030288"/>
            <a:ext cx="182635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500" b="1" dirty="0">
                <a:solidFill>
                  <a:srgbClr val="221F57"/>
                </a:solidFill>
                <a:cs typeface="Arial" panose="020B0604020202020204" pitchFamily="34" charset="0"/>
              </a:rPr>
              <a:t>2,4</a:t>
            </a:r>
            <a:r>
              <a:rPr lang="es-UY" sz="3000" b="1" dirty="0">
                <a:solidFill>
                  <a:srgbClr val="221F57"/>
                </a:solidFill>
                <a:cs typeface="Arial" panose="020B0604020202020204" pitchFamily="34" charset="0"/>
              </a:rPr>
              <a:t> </a:t>
            </a:r>
            <a:r>
              <a:rPr lang="es-UY" sz="2000" b="1" dirty="0">
                <a:solidFill>
                  <a:srgbClr val="221F57"/>
                </a:solidFill>
                <a:cs typeface="Arial" panose="020B0604020202020204" pitchFamily="34" charset="0"/>
              </a:rPr>
              <a:t>veces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BB5782-92AF-4AB8-ACF7-A6C33ED401C0}"/>
              </a:ext>
            </a:extLst>
          </p:cNvPr>
          <p:cNvSpPr txBox="1"/>
          <p:nvPr/>
        </p:nvSpPr>
        <p:spPr>
          <a:xfrm>
            <a:off x="7379708" y="5965765"/>
            <a:ext cx="2232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100" dirty="0">
                <a:solidFill>
                  <a:srgbClr val="221F57"/>
                </a:solidFill>
                <a:cs typeface="Arial" panose="020B0604020202020204" pitchFamily="34" charset="0"/>
              </a:rPr>
              <a:t>mayor es el impacto promedio de las tres dimensiones en favor de los beneficiarios del PROCOOP respecto de los no beneficiarios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71A0BAC-BBD5-4ADE-B39F-C46BD8E84E25}"/>
              </a:ext>
            </a:extLst>
          </p:cNvPr>
          <p:cNvGrpSpPr/>
          <p:nvPr/>
        </p:nvGrpSpPr>
        <p:grpSpPr>
          <a:xfrm>
            <a:off x="150731" y="2232888"/>
            <a:ext cx="5405338" cy="4493417"/>
            <a:chOff x="150731" y="2232888"/>
            <a:chExt cx="5405338" cy="449341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C44CB49-0711-4E43-84F2-9179AC6182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731" y="2232888"/>
              <a:ext cx="5405338" cy="4493417"/>
            </a:xfrm>
            <a:prstGeom prst="rect">
              <a:avLst/>
            </a:prstGeom>
          </p:spPr>
        </p:pic>
        <p:sp>
          <p:nvSpPr>
            <p:cNvPr id="12" name="Right Bracket 11">
              <a:extLst>
                <a:ext uri="{FF2B5EF4-FFF2-40B4-BE49-F238E27FC236}">
                  <a16:creationId xmlns:a16="http://schemas.microsoft.com/office/drawing/2014/main" id="{824331F0-2B52-47A6-A5B9-D30690329418}"/>
                </a:ext>
              </a:extLst>
            </p:cNvPr>
            <p:cNvSpPr/>
            <p:nvPr/>
          </p:nvSpPr>
          <p:spPr>
            <a:xfrm>
              <a:off x="4789303" y="3656428"/>
              <a:ext cx="220570" cy="1059139"/>
            </a:xfrm>
            <a:prstGeom prst="rightBracket">
              <a:avLst/>
            </a:prstGeom>
            <a:ln>
              <a:solidFill>
                <a:srgbClr val="221F5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CBF3BCB-DB5C-4D8F-8CA8-03B24E02EE6D}"/>
                </a:ext>
              </a:extLst>
            </p:cNvPr>
            <p:cNvSpPr txBox="1"/>
            <p:nvPr/>
          </p:nvSpPr>
          <p:spPr>
            <a:xfrm>
              <a:off x="4481530" y="4552473"/>
              <a:ext cx="597676" cy="189454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r>
                <a:rPr lang="es-UY" sz="800" dirty="0">
                  <a:solidFill>
                    <a:srgbClr val="221F57"/>
                  </a:solidFill>
                </a:rPr>
                <a:t>Calidad 2,5</a:t>
              </a:r>
            </a:p>
          </p:txBody>
        </p:sp>
        <p:sp>
          <p:nvSpPr>
            <p:cNvPr id="14" name="Right Bracket 13">
              <a:extLst>
                <a:ext uri="{FF2B5EF4-FFF2-40B4-BE49-F238E27FC236}">
                  <a16:creationId xmlns:a16="http://schemas.microsoft.com/office/drawing/2014/main" id="{5F7286AB-2A79-44AE-B57C-AE3CE7B5381B}"/>
                </a:ext>
              </a:extLst>
            </p:cNvPr>
            <p:cNvSpPr/>
            <p:nvPr/>
          </p:nvSpPr>
          <p:spPr>
            <a:xfrm>
              <a:off x="4789303" y="5329381"/>
              <a:ext cx="220570" cy="345600"/>
            </a:xfrm>
            <a:prstGeom prst="rightBracket">
              <a:avLst/>
            </a:prstGeom>
            <a:ln>
              <a:solidFill>
                <a:srgbClr val="221F57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3ABAAC3-E55A-4277-8B1D-69D592A66926}"/>
                </a:ext>
              </a:extLst>
            </p:cNvPr>
            <p:cNvSpPr txBox="1"/>
            <p:nvPr/>
          </p:nvSpPr>
          <p:spPr>
            <a:xfrm>
              <a:off x="4301912" y="5521447"/>
              <a:ext cx="597676" cy="189454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r>
                <a:rPr lang="es-UY" sz="800" dirty="0">
                  <a:solidFill>
                    <a:srgbClr val="221F57"/>
                  </a:solidFill>
                </a:rPr>
                <a:t>Crecimiento 1,2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C787DA-D5D6-4806-9877-82AC5113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19782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B.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 la gestión del PROCOOP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8F9BB4-B0CB-48CA-BC6D-AF37D48CFF7A}"/>
              </a:ext>
            </a:extLst>
          </p:cNvPr>
          <p:cNvSpPr/>
          <p:nvPr/>
        </p:nvSpPr>
        <p:spPr>
          <a:xfrm>
            <a:off x="698392" y="2437606"/>
            <a:ext cx="876163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Net </a:t>
            </a:r>
            <a:r>
              <a:rPr lang="es-ES" altLang="zh-TW" sz="2400" b="1" dirty="0" err="1">
                <a:solidFill>
                  <a:srgbClr val="221F57"/>
                </a:solidFill>
                <a:latin typeface="+mj-lt"/>
              </a:rPr>
              <a:t>Promoter</a:t>
            </a: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 Score (NPS)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b="1" dirty="0">
                <a:solidFill>
                  <a:srgbClr val="221F57"/>
                </a:solidFill>
              </a:rPr>
              <a:t>¿Qué es?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El NPS es un indicador desarrollado para medir la fidelidad de los clientes/beneficiarios de una organización, en base a su propensión a recomendarla.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b="1" dirty="0">
                <a:solidFill>
                  <a:srgbClr val="221F57"/>
                </a:solidFill>
              </a:rPr>
              <a:t>¿Cómo se interpreta?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2A448A-98A0-4037-8481-B63628373033}"/>
              </a:ext>
            </a:extLst>
          </p:cNvPr>
          <p:cNvGrpSpPr/>
          <p:nvPr/>
        </p:nvGrpSpPr>
        <p:grpSpPr>
          <a:xfrm>
            <a:off x="1374536" y="5156767"/>
            <a:ext cx="7409340" cy="2015425"/>
            <a:chOff x="1157884" y="4188427"/>
            <a:chExt cx="7409340" cy="201542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A7B32CF-DE62-4446-8A7F-5D54E97940A4}"/>
                </a:ext>
              </a:extLst>
            </p:cNvPr>
            <p:cNvSpPr txBox="1"/>
            <p:nvPr/>
          </p:nvSpPr>
          <p:spPr>
            <a:xfrm>
              <a:off x="3278459" y="6005199"/>
              <a:ext cx="657922" cy="122663"/>
            </a:xfrm>
            <a:prstGeom prst="rect">
              <a:avLst/>
            </a:prstGeom>
          </p:spPr>
          <p:txBody>
            <a:bodyPr vert="horz" wrap="square" lIns="0" tIns="0" rIns="0" bIns="0" rtlCol="0" anchor="t" anchorCtr="0">
              <a:noAutofit/>
            </a:bodyPr>
            <a:lstStyle/>
            <a:p>
              <a:endParaRPr lang="es-UY" sz="2400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F982BDB-3E24-4F64-B3FE-C4A0B6C97C41}"/>
                </a:ext>
              </a:extLst>
            </p:cNvPr>
            <p:cNvCxnSpPr/>
            <p:nvPr/>
          </p:nvCxnSpPr>
          <p:spPr>
            <a:xfrm>
              <a:off x="1533378" y="5275384"/>
              <a:ext cx="6443003" cy="0"/>
            </a:xfrm>
            <a:prstGeom prst="line">
              <a:avLst/>
            </a:prstGeom>
            <a:ln>
              <a:solidFill>
                <a:srgbClr val="00338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E4D08DC-42C4-4460-ACD5-9020D131D46E}"/>
                </a:ext>
              </a:extLst>
            </p:cNvPr>
            <p:cNvSpPr/>
            <p:nvPr/>
          </p:nvSpPr>
          <p:spPr>
            <a:xfrm>
              <a:off x="1314944" y="4978204"/>
              <a:ext cx="218434" cy="594360"/>
            </a:xfrm>
            <a:prstGeom prst="rect">
              <a:avLst/>
            </a:prstGeom>
            <a:solidFill>
              <a:srgbClr val="00338D"/>
            </a:solidFill>
            <a:ln>
              <a:solidFill>
                <a:srgbClr val="0033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s-UY" sz="900" dirty="0" err="1">
                <a:solidFill>
                  <a:schemeClr val="bg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C8CDD9B-9843-40BA-8DC0-14FDDC400D6B}"/>
                </a:ext>
              </a:extLst>
            </p:cNvPr>
            <p:cNvSpPr/>
            <p:nvPr/>
          </p:nvSpPr>
          <p:spPr>
            <a:xfrm>
              <a:off x="7836384" y="4978204"/>
              <a:ext cx="218434" cy="594360"/>
            </a:xfrm>
            <a:prstGeom prst="rect">
              <a:avLst/>
            </a:prstGeom>
            <a:solidFill>
              <a:srgbClr val="00338D"/>
            </a:solidFill>
            <a:ln>
              <a:solidFill>
                <a:srgbClr val="0033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s-UY" sz="900" dirty="0" err="1">
                <a:solidFill>
                  <a:schemeClr val="bg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D95FD7-2E96-49DB-8CCB-CE7C246C4FC9}"/>
                </a:ext>
              </a:extLst>
            </p:cNvPr>
            <p:cNvSpPr/>
            <p:nvPr/>
          </p:nvSpPr>
          <p:spPr>
            <a:xfrm>
              <a:off x="4575664" y="4978204"/>
              <a:ext cx="218434" cy="594360"/>
            </a:xfrm>
            <a:prstGeom prst="rect">
              <a:avLst/>
            </a:prstGeom>
            <a:solidFill>
              <a:srgbClr val="00338D"/>
            </a:solidFill>
            <a:ln>
              <a:solidFill>
                <a:srgbClr val="0033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s-UY" sz="900" dirty="0" err="1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B91E0FB-9F9C-48BA-8151-5C8B6B43B7CE}"/>
                </a:ext>
              </a:extLst>
            </p:cNvPr>
            <p:cNvSpPr txBox="1"/>
            <p:nvPr/>
          </p:nvSpPr>
          <p:spPr>
            <a:xfrm>
              <a:off x="1157884" y="5698015"/>
              <a:ext cx="532553" cy="351692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pPr algn="ctr"/>
              <a:r>
                <a:rPr lang="es-UY" sz="2000" b="1" dirty="0">
                  <a:solidFill>
                    <a:srgbClr val="221F57"/>
                  </a:solidFill>
                </a:rPr>
                <a:t>-100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B355989-62B8-42F5-AC27-90D81E0D9A9F}"/>
                </a:ext>
              </a:extLst>
            </p:cNvPr>
            <p:cNvSpPr txBox="1"/>
            <p:nvPr/>
          </p:nvSpPr>
          <p:spPr>
            <a:xfrm>
              <a:off x="7679324" y="5698015"/>
              <a:ext cx="532553" cy="351692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pPr algn="ctr"/>
              <a:r>
                <a:rPr lang="es-UY" sz="2000" b="1" dirty="0">
                  <a:solidFill>
                    <a:srgbClr val="221F57"/>
                  </a:solidFill>
                </a:rPr>
                <a:t>100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EFF3AC1-244F-4D2B-82D5-9146E28F7E6C}"/>
                </a:ext>
              </a:extLst>
            </p:cNvPr>
            <p:cNvSpPr txBox="1"/>
            <p:nvPr/>
          </p:nvSpPr>
          <p:spPr>
            <a:xfrm>
              <a:off x="4418604" y="5698015"/>
              <a:ext cx="532553" cy="351692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pPr algn="ctr"/>
              <a:r>
                <a:rPr lang="es-UY" sz="2000" b="1" dirty="0">
                  <a:solidFill>
                    <a:srgbClr val="221F57"/>
                  </a:solidFill>
                </a:rPr>
                <a:t>0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2512736-0C53-48C7-BD0F-1B9B77948B93}"/>
                </a:ext>
              </a:extLst>
            </p:cNvPr>
            <p:cNvSpPr txBox="1"/>
            <p:nvPr/>
          </p:nvSpPr>
          <p:spPr>
            <a:xfrm>
              <a:off x="6048964" y="5698015"/>
              <a:ext cx="532553" cy="351692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pPr algn="ctr"/>
              <a:r>
                <a:rPr lang="es-UY" sz="2000" b="1" dirty="0">
                  <a:solidFill>
                    <a:srgbClr val="221F57"/>
                  </a:solidFill>
                </a:rPr>
                <a:t>50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92EB979-B54F-43B5-BB0F-2B90B8694D4A}"/>
                </a:ext>
              </a:extLst>
            </p:cNvPr>
            <p:cNvSpPr/>
            <p:nvPr/>
          </p:nvSpPr>
          <p:spPr>
            <a:xfrm>
              <a:off x="6206024" y="4975570"/>
              <a:ext cx="218434" cy="594360"/>
            </a:xfrm>
            <a:prstGeom prst="rect">
              <a:avLst/>
            </a:prstGeom>
            <a:solidFill>
              <a:srgbClr val="00338D"/>
            </a:solidFill>
            <a:ln>
              <a:solidFill>
                <a:srgbClr val="0033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s-UY" sz="900" dirty="0" err="1">
                <a:solidFill>
                  <a:schemeClr val="bg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0D994FC-AE01-4149-841C-A68BC7A88142}"/>
                </a:ext>
              </a:extLst>
            </p:cNvPr>
            <p:cNvSpPr/>
            <p:nvPr/>
          </p:nvSpPr>
          <p:spPr>
            <a:xfrm>
              <a:off x="6962965" y="4984370"/>
              <a:ext cx="218434" cy="594360"/>
            </a:xfrm>
            <a:prstGeom prst="rect">
              <a:avLst/>
            </a:prstGeom>
            <a:solidFill>
              <a:srgbClr val="00338D"/>
            </a:solidFill>
            <a:ln>
              <a:solidFill>
                <a:srgbClr val="00338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s-UY" sz="900" dirty="0" err="1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4E1189-67F9-4051-B7C4-252ED55F0320}"/>
                </a:ext>
              </a:extLst>
            </p:cNvPr>
            <p:cNvSpPr txBox="1"/>
            <p:nvPr/>
          </p:nvSpPr>
          <p:spPr>
            <a:xfrm>
              <a:off x="6805905" y="5698015"/>
              <a:ext cx="532553" cy="351692"/>
            </a:xfrm>
            <a:prstGeom prst="rect">
              <a:avLst/>
            </a:prstGeom>
          </p:spPr>
          <p:txBody>
            <a:bodyPr vert="horz" wrap="none" lIns="0" tIns="0" rIns="0" bIns="0" rtlCol="0" anchor="t" anchorCtr="0">
              <a:noAutofit/>
            </a:bodyPr>
            <a:lstStyle/>
            <a:p>
              <a:pPr algn="ctr"/>
              <a:r>
                <a:rPr lang="es-UY" sz="2000" b="1" dirty="0">
                  <a:solidFill>
                    <a:srgbClr val="221F57"/>
                  </a:solidFill>
                </a:rPr>
                <a:t>70</a:t>
              </a:r>
            </a:p>
          </p:txBody>
        </p:sp>
        <p:sp>
          <p:nvSpPr>
            <p:cNvPr id="21" name="Speech Bubble: Rectangle 20">
              <a:extLst>
                <a:ext uri="{FF2B5EF4-FFF2-40B4-BE49-F238E27FC236}">
                  <a16:creationId xmlns:a16="http://schemas.microsoft.com/office/drawing/2014/main" id="{4F52ACA0-BDF5-454E-A557-7D39EB2C262E}"/>
                </a:ext>
              </a:extLst>
            </p:cNvPr>
            <p:cNvSpPr/>
            <p:nvPr/>
          </p:nvSpPr>
          <p:spPr>
            <a:xfrm>
              <a:off x="2504048" y="5732130"/>
              <a:ext cx="1249819" cy="471722"/>
            </a:xfrm>
            <a:prstGeom prst="wedgeRectCallout">
              <a:avLst>
                <a:gd name="adj1" fmla="val 576"/>
                <a:gd name="adj2" fmla="val -125675"/>
              </a:avLst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s-UY" sz="1300" dirty="0">
                  <a:solidFill>
                    <a:schemeClr val="bg1"/>
                  </a:solidFill>
                </a:rPr>
                <a:t>Malo</a:t>
              </a:r>
            </a:p>
          </p:txBody>
        </p:sp>
        <p:sp>
          <p:nvSpPr>
            <p:cNvPr id="22" name="Speech Bubble: Rectangle 21">
              <a:extLst>
                <a:ext uri="{FF2B5EF4-FFF2-40B4-BE49-F238E27FC236}">
                  <a16:creationId xmlns:a16="http://schemas.microsoft.com/office/drawing/2014/main" id="{5481BAEC-435A-4528-914B-CD4D99A70DC4}"/>
                </a:ext>
              </a:extLst>
            </p:cNvPr>
            <p:cNvSpPr/>
            <p:nvPr/>
          </p:nvSpPr>
          <p:spPr>
            <a:xfrm>
              <a:off x="5006733" y="5698015"/>
              <a:ext cx="924396" cy="471722"/>
            </a:xfrm>
            <a:prstGeom prst="wedgeRectCallout">
              <a:avLst>
                <a:gd name="adj1" fmla="val 576"/>
                <a:gd name="adj2" fmla="val -125675"/>
              </a:avLst>
            </a:prstGeom>
            <a:solidFill>
              <a:srgbClr val="0091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s-UY" sz="1300" dirty="0">
                  <a:solidFill>
                    <a:schemeClr val="bg1"/>
                  </a:solidFill>
                </a:rPr>
                <a:t>Bueno</a:t>
              </a:r>
            </a:p>
          </p:txBody>
        </p:sp>
        <p:sp>
          <p:nvSpPr>
            <p:cNvPr id="23" name="Speech Bubble: Rectangle 22">
              <a:extLst>
                <a:ext uri="{FF2B5EF4-FFF2-40B4-BE49-F238E27FC236}">
                  <a16:creationId xmlns:a16="http://schemas.microsoft.com/office/drawing/2014/main" id="{8C757435-FBCC-4D6C-9A2D-4A8454B84E09}"/>
                </a:ext>
              </a:extLst>
            </p:cNvPr>
            <p:cNvSpPr/>
            <p:nvPr/>
          </p:nvSpPr>
          <p:spPr>
            <a:xfrm>
              <a:off x="6064669" y="4209303"/>
              <a:ext cx="924396" cy="471722"/>
            </a:xfrm>
            <a:prstGeom prst="wedgeRectCallout">
              <a:avLst>
                <a:gd name="adj1" fmla="val 17316"/>
                <a:gd name="adj2" fmla="val 130795"/>
              </a:avLst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s-UY" sz="1300" dirty="0">
                  <a:solidFill>
                    <a:schemeClr val="bg1"/>
                  </a:solidFill>
                </a:rPr>
                <a:t>Excelente</a:t>
              </a:r>
            </a:p>
          </p:txBody>
        </p:sp>
        <p:sp>
          <p:nvSpPr>
            <p:cNvPr id="24" name="Speech Bubble: Rectangle 23">
              <a:extLst>
                <a:ext uri="{FF2B5EF4-FFF2-40B4-BE49-F238E27FC236}">
                  <a16:creationId xmlns:a16="http://schemas.microsoft.com/office/drawing/2014/main" id="{ACFEFDA9-E27D-43B6-87E7-1647AB3785E0}"/>
                </a:ext>
              </a:extLst>
            </p:cNvPr>
            <p:cNvSpPr/>
            <p:nvPr/>
          </p:nvSpPr>
          <p:spPr>
            <a:xfrm>
              <a:off x="7319089" y="4188427"/>
              <a:ext cx="1248135" cy="471722"/>
            </a:xfrm>
            <a:prstGeom prst="wedgeRectCallout">
              <a:avLst>
                <a:gd name="adj1" fmla="val -28339"/>
                <a:gd name="adj2" fmla="val 121848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r>
                <a:rPr lang="es-UY" sz="1300" dirty="0">
                  <a:solidFill>
                    <a:schemeClr val="bg1"/>
                  </a:solidFill>
                </a:rPr>
                <a:t>Clase mundial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DA6404-7860-4496-95BE-E7D83EBC9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6376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B.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 la gestión del PROCOOP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880349D-B343-4B05-9AD2-F0688764E421}"/>
              </a:ext>
            </a:extLst>
          </p:cNvPr>
          <p:cNvSpPr/>
          <p:nvPr/>
        </p:nvSpPr>
        <p:spPr>
          <a:xfrm>
            <a:off x="7439984" y="3940843"/>
            <a:ext cx="924396" cy="34855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1400" dirty="0"/>
              <a:t>Excelente</a:t>
            </a:r>
            <a:endParaRPr lang="en-US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B2F4291-AC30-4544-B4EC-B33DE32F1E34}"/>
              </a:ext>
            </a:extLst>
          </p:cNvPr>
          <p:cNvSpPr/>
          <p:nvPr/>
        </p:nvSpPr>
        <p:spPr>
          <a:xfrm>
            <a:off x="7439984" y="4547640"/>
            <a:ext cx="924396" cy="34855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1400" dirty="0"/>
              <a:t>Excelente</a:t>
            </a:r>
            <a:endParaRPr lang="en-US" sz="12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8879B9F-C325-402A-B721-3F4C070F2EB6}"/>
              </a:ext>
            </a:extLst>
          </p:cNvPr>
          <p:cNvSpPr/>
          <p:nvPr/>
        </p:nvSpPr>
        <p:spPr>
          <a:xfrm>
            <a:off x="698392" y="2437606"/>
            <a:ext cx="876163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En base a las respuestas obtenidas en la encuesta autoadministrada, estos son los NPS resultantes del PROCOOP: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ES" altLang="zh-TW" sz="2000" b="1" dirty="0">
              <a:solidFill>
                <a:srgbClr val="221F57"/>
              </a:solidFill>
            </a:endParaRP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b="1" dirty="0">
                <a:solidFill>
                  <a:srgbClr val="221F57"/>
                </a:solidFill>
              </a:rPr>
              <a:t>	NPS de Organizaciones beneficiaras:		61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b="1" dirty="0">
                <a:solidFill>
                  <a:srgbClr val="221F57"/>
                </a:solidFill>
              </a:rPr>
              <a:t>	NPS de </a:t>
            </a:r>
            <a:r>
              <a:rPr lang="es-ES" altLang="zh-TW" sz="2000" b="1" dirty="0" err="1">
                <a:solidFill>
                  <a:srgbClr val="221F57"/>
                </a:solidFill>
              </a:rPr>
              <a:t>ECAs</a:t>
            </a:r>
            <a:r>
              <a:rPr lang="es-ES" altLang="zh-TW" sz="2000" b="1" dirty="0">
                <a:solidFill>
                  <a:srgbClr val="221F57"/>
                </a:solidFill>
              </a:rPr>
              <a:t>/Consultores:			67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ES" altLang="zh-TW" sz="2000" b="1" dirty="0">
              <a:solidFill>
                <a:srgbClr val="221F57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A93CFF-CCEA-4A37-B391-C1149F70A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81153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B.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 la gestión del PROCOOP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043422-49E1-407B-A82E-586A3272428A}"/>
              </a:ext>
            </a:extLst>
          </p:cNvPr>
          <p:cNvSpPr/>
          <p:nvPr/>
        </p:nvSpPr>
        <p:spPr>
          <a:xfrm>
            <a:off x="698392" y="2437606"/>
            <a:ext cx="87616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Logros en la Gestión del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Acceso sencillo al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Impacto positivo en las organizaciones capacitadas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Alto nivel de satisfacción con la capacitación realizada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Excelente índice de recomendación (NPS)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Consenso total sobre la continuidad del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Alta tasa de finalización de la capacitación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ES" altLang="zh-TW" sz="2000" b="1" dirty="0">
              <a:solidFill>
                <a:srgbClr val="221F57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C0946F-8BA0-485A-A87C-3E0139A8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3673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B.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 la gestión del PROCOOP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A2C4DC-C723-43A8-8765-4141A562D9CF}"/>
              </a:ext>
            </a:extLst>
          </p:cNvPr>
          <p:cNvSpPr/>
          <p:nvPr/>
        </p:nvSpPr>
        <p:spPr>
          <a:xfrm>
            <a:off x="698392" y="2437606"/>
            <a:ext cx="876163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Logros en la Gestión del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Incremento de la cantidad de organizaciones beneficiarias por año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Amplio alcance departamental de organizaciones beneficiarias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Incremento de la cantidad de temáticas ofrecidas por año</a:t>
            </a:r>
          </a:p>
          <a:p>
            <a:pPr marL="342900" indent="-342900"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Incremento de la cantidad de acciones brindadas por año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Eficiencia y eficacia en el uso de recursos asignados al Programa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s-ES" altLang="zh-TW" sz="2000" dirty="0">
                <a:solidFill>
                  <a:srgbClr val="221F57"/>
                </a:solidFill>
              </a:rPr>
              <a:t>Promotor del desarrollo cooperativo en todo el país</a:t>
            </a:r>
            <a:endParaRPr lang="es-ES" altLang="zh-TW" sz="2000" b="1" dirty="0">
              <a:solidFill>
                <a:srgbClr val="221F57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DB92BC-9DAB-4F63-ACE2-B3A09366A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44882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B.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 la gestión del PROCOOP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C5B7E7-56C4-4CBB-9C58-A5E314837AC0}"/>
              </a:ext>
            </a:extLst>
          </p:cNvPr>
          <p:cNvSpPr/>
          <p:nvPr/>
        </p:nvSpPr>
        <p:spPr>
          <a:xfrm>
            <a:off x="698392" y="2437606"/>
            <a:ext cx="876163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Desafíos en la Gestión del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Planificación estratégica del PROCOOP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Monitoreo permanente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Innovación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Centralidad en la gestión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Difusión del Programa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Cursos: evolución de personas que inician y certificados </a:t>
            </a:r>
          </a:p>
          <a:p>
            <a:pPr marL="342900" indent="-34290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rgbClr val="221F57"/>
                </a:solidFill>
              </a:rPr>
              <a:t>Evolución anual de oferta de cursos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6EF07C-D4AA-4553-B89B-A83B5FAC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0109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6625"/>
            <a:ext cx="10160087" cy="7621588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5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302C7A-1BD1-496C-9CAA-6E3DEA1D4522}"/>
              </a:ext>
            </a:extLst>
          </p:cNvPr>
          <p:cNvSpPr/>
          <p:nvPr/>
        </p:nvSpPr>
        <p:spPr>
          <a:xfrm>
            <a:off x="698392" y="2437606"/>
            <a:ext cx="876163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Mapa de Calor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El Mapa de Calor presenta, a modo de conclusión general, los resultados conjuntos de las encuestas autoadministradas, entrevistas individuales a los actores clave del PROCOOP y datos cuantitativos (obtenidos a través de información suministrada por el Programa).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Para su representación se utilizaron formas de codificación (Alto, Medio Alto, Medio, Medio Bajo, Bajo) que facilitan su visualización tal cual se muestra a continuación. 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ES" altLang="zh-TW" sz="2000" dirty="0">
              <a:solidFill>
                <a:srgbClr val="221F57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2D56FB71-FD99-4768-9A3A-C7C39D8DCC9A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Compilación de Resultados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944170-962D-4E0D-8FCD-AC04AF842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05083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6625"/>
            <a:ext cx="10160087" cy="7621588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5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8C85DD2-D0E2-43E5-B1AF-AE29DA85EEDA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Compilación de Resultados 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48E6B19-A1D3-4567-BD56-8B4D45CA92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448490"/>
              </p:ext>
            </p:extLst>
          </p:nvPr>
        </p:nvGraphicFramePr>
        <p:xfrm>
          <a:off x="1148195" y="2437606"/>
          <a:ext cx="7862400" cy="4327200"/>
        </p:xfrm>
        <a:graphic>
          <a:graphicData uri="http://schemas.openxmlformats.org/drawingml/2006/table">
            <a:tbl>
              <a:tblPr/>
              <a:tblGrid>
                <a:gridCol w="2750400">
                  <a:extLst>
                    <a:ext uri="{9D8B030D-6E8A-4147-A177-3AD203B41FA5}">
                      <a16:colId xmlns:a16="http://schemas.microsoft.com/office/drawing/2014/main" val="711632409"/>
                    </a:ext>
                  </a:extLst>
                </a:gridCol>
                <a:gridCol w="1180800">
                  <a:extLst>
                    <a:ext uri="{9D8B030D-6E8A-4147-A177-3AD203B41FA5}">
                      <a16:colId xmlns:a16="http://schemas.microsoft.com/office/drawing/2014/main" val="491826150"/>
                    </a:ext>
                  </a:extLst>
                </a:gridCol>
                <a:gridCol w="2750400">
                  <a:extLst>
                    <a:ext uri="{9D8B030D-6E8A-4147-A177-3AD203B41FA5}">
                      <a16:colId xmlns:a16="http://schemas.microsoft.com/office/drawing/2014/main" val="685204256"/>
                    </a:ext>
                  </a:extLst>
                </a:gridCol>
                <a:gridCol w="1180800">
                  <a:extLst>
                    <a:ext uri="{9D8B030D-6E8A-4147-A177-3AD203B41FA5}">
                      <a16:colId xmlns:a16="http://schemas.microsoft.com/office/drawing/2014/main" val="3979484368"/>
                    </a:ext>
                  </a:extLst>
                </a:gridCol>
              </a:tblGrid>
              <a:tr h="309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Dimensión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Clasificación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Sub-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Dimensión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Clasificación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524430"/>
                  </a:ext>
                </a:extLst>
              </a:tr>
              <a:tr h="334800">
                <a:tc rowSpan="7"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 Impacto en el conocimiento del entorno y aporte para una visión estratégica en las cooperativas.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1.1.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Macro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026763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1.2.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Vincular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4300833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1.3.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Jurídico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057021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1.4.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Institucional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82222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1.5.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Competencia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339942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1.6.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Entorno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de TICs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914542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1.7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Módulo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Transversal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29962"/>
                  </a:ext>
                </a:extLst>
              </a:tr>
              <a:tr h="334800">
                <a:tc rowSpan="5"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 Impacto económico: en productividad, competitividad y sustentabilidad de las cooperativas.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2.1 Calidad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69747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2.2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Capacidad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608544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2.3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Estrategia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04933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2.4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Rentabilidad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Bajo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015248"/>
                  </a:ext>
                </a:extLst>
              </a:tr>
              <a:tr h="3348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2.5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Crecimiento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6328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44E931-0062-4711-8D2C-71204FD3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19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067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975A6B9-B8ED-42CC-A548-EA192376B2D4}"/>
              </a:ext>
            </a:extLst>
          </p:cNvPr>
          <p:cNvSpPr txBox="1"/>
          <p:nvPr/>
        </p:nvSpPr>
        <p:spPr>
          <a:xfrm>
            <a:off x="698391" y="1274107"/>
            <a:ext cx="8761631" cy="502694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Aft>
                <a:spcPts val="1800"/>
              </a:spcAft>
            </a:pPr>
            <a:r>
              <a:rPr lang="es-UY" b="1" dirty="0">
                <a:solidFill>
                  <a:srgbClr val="221F57"/>
                </a:solidFill>
                <a:latin typeface="+mj-lt"/>
              </a:rPr>
              <a:t>Nota</a:t>
            </a: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Con fecha 21 de Mayo de 2020 el Instituto Nacional del Cooperativismo (INACOOP) y KPMG celebraron un Convenio de Consultoría a los efectos de que la última brinde el servicio de “</a:t>
            </a:r>
            <a:r>
              <a:rPr lang="es-ES" sz="1600" dirty="0">
                <a:solidFill>
                  <a:srgbClr val="221F57"/>
                </a:solidFill>
              </a:rPr>
              <a:t>Asistencia en la Evaluación del Programa de Formación Cooperativa (PROCOOP)”, en adelante el “Proyecto”.</a:t>
            </a:r>
            <a:endParaRPr lang="es-UY" sz="1600" dirty="0">
              <a:solidFill>
                <a:srgbClr val="221F57"/>
              </a:solidFill>
            </a:endParaRP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Esta presentación contiene los resultados finales del Proyecto y se basan en el </a:t>
            </a:r>
            <a:r>
              <a:rPr lang="es-CO" sz="1600" dirty="0">
                <a:solidFill>
                  <a:srgbClr val="221F57"/>
                </a:solidFill>
              </a:rPr>
              <a:t>Informe Final </a:t>
            </a:r>
            <a:r>
              <a:rPr lang="es-UY" sz="1600" dirty="0">
                <a:solidFill>
                  <a:srgbClr val="221F57"/>
                </a:solidFill>
              </a:rPr>
              <a:t>elaborado por KPMG, de fecha 12 de Julio de 2020.</a:t>
            </a:r>
          </a:p>
          <a:p>
            <a:pPr marL="171450" indent="-171450" fontAlgn="base">
              <a:spcBef>
                <a:spcPct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s-UY" sz="1600" dirty="0">
                <a:solidFill>
                  <a:srgbClr val="221F57"/>
                </a:solidFill>
              </a:rPr>
              <a:t>INACOOP reconoce y acepta que todo asesoramiento, recomendación, información o resultado del trabajo provisto por KPMG es para uso exclusivo de INACOOP e INEFOP, no pudiendo ser utilizado por ningún tercero. Sin perjuicio de lo antedicho, INACOOP podrá facilitar el resultado del trabajo a aquellas entidades que tengan un interés directo en el contenido del entregable en relación con el impacto del PROCOOP. En tal sentido, el INACOOP se compromete a controlar y limitar el acceso al entregable solamente a aquellas entidades directamente interesadas. (Fuente: Convenio firmado entre INACOOP y KPMG).</a:t>
            </a:r>
            <a:endParaRPr lang="es-CO" sz="1600" dirty="0">
              <a:solidFill>
                <a:srgbClr val="003087"/>
              </a:solidFill>
              <a:ea typeface="굴림" pitchFamily="34" charset="-127"/>
              <a:cs typeface="Times New Roman" pitchFamily="18" charset="0"/>
            </a:endParaRP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es-UY" sz="1600" dirty="0">
              <a:solidFill>
                <a:srgbClr val="221F57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B6D5F-388E-489F-8874-5E8886680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675544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6625"/>
            <a:ext cx="10160087" cy="7621588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5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F706DE6-84DA-4B46-86E7-8DA2A9B1A9AA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Compilación de Resultados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4C0BB66-2B0C-4355-96C0-1A21B9DA9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791616"/>
              </p:ext>
            </p:extLst>
          </p:nvPr>
        </p:nvGraphicFramePr>
        <p:xfrm>
          <a:off x="1148006" y="2437606"/>
          <a:ext cx="7862400" cy="4832070"/>
        </p:xfrm>
        <a:graphic>
          <a:graphicData uri="http://schemas.openxmlformats.org/drawingml/2006/table">
            <a:tbl>
              <a:tblPr/>
              <a:tblGrid>
                <a:gridCol w="2750400">
                  <a:extLst>
                    <a:ext uri="{9D8B030D-6E8A-4147-A177-3AD203B41FA5}">
                      <a16:colId xmlns:a16="http://schemas.microsoft.com/office/drawing/2014/main" val="1907085846"/>
                    </a:ext>
                  </a:extLst>
                </a:gridCol>
                <a:gridCol w="1180800">
                  <a:extLst>
                    <a:ext uri="{9D8B030D-6E8A-4147-A177-3AD203B41FA5}">
                      <a16:colId xmlns:a16="http://schemas.microsoft.com/office/drawing/2014/main" val="3767828273"/>
                    </a:ext>
                  </a:extLst>
                </a:gridCol>
                <a:gridCol w="2750400">
                  <a:extLst>
                    <a:ext uri="{9D8B030D-6E8A-4147-A177-3AD203B41FA5}">
                      <a16:colId xmlns:a16="http://schemas.microsoft.com/office/drawing/2014/main" val="1775553527"/>
                    </a:ext>
                  </a:extLst>
                </a:gridCol>
                <a:gridCol w="1180800">
                  <a:extLst>
                    <a:ext uri="{9D8B030D-6E8A-4147-A177-3AD203B41FA5}">
                      <a16:colId xmlns:a16="http://schemas.microsoft.com/office/drawing/2014/main" val="3830758760"/>
                    </a:ext>
                  </a:extLst>
                </a:gridCol>
              </a:tblGrid>
              <a:tr h="309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Dimensión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Clasificación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Sub-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Dimensión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Clasificación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1F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199710"/>
                  </a:ext>
                </a:extLst>
              </a:tr>
              <a:tr h="295275">
                <a:tc rowSpan="7"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 Impacto en el capital humano (en la formación interna) y en el capital social de las </a:t>
                      </a:r>
                      <a:r>
                        <a:rPr lang="es-E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cooperati</a:t>
                      </a:r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-vas y de las </a:t>
                      </a:r>
                      <a:r>
                        <a:rPr lang="es-E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ECAs</a:t>
                      </a:r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/ Consultores.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3.1 Tiempo Promedio de Capacitación y Entrenamiento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N/C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021679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3.2 Tiempo Promedio en alcanzar Metas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092304"/>
                  </a:ext>
                </a:extLst>
              </a:tr>
              <a:tr h="438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3.3 Gestión de Capital Humano en General y Rotación de Personal en Particular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Bajo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75271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3.4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Ausentismo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12715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3.5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Retención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de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Talentos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Bajo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1928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3.6 Capital Social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1202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3.7 ECAs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682323"/>
                  </a:ext>
                </a:extLst>
              </a:tr>
              <a:tr h="190500">
                <a:tc rowSpan="3"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4. Valoración de mejoras de gestión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4.1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Efectividad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Medio 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8942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4.2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Capacidades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Técnicas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14666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4.3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Satisfacción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796326"/>
                  </a:ext>
                </a:extLst>
              </a:tr>
              <a:tr h="190500">
                <a:tc rowSpan="4">
                  <a:txBody>
                    <a:bodyPr/>
                    <a:lstStyle/>
                    <a:p>
                      <a:pPr algn="l" rtl="0" fontAlgn="t"/>
                      <a:r>
                        <a:rPr lang="es-ES" sz="1600" b="0" i="0" u="none" strike="noStrike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5. Evaluación de la gestión del PROCOOP en su evolución de tres años. </a:t>
                      </a:r>
                    </a:p>
                  </a:txBody>
                  <a:tcPr marL="9525" marR="9525" marT="9525" marB="0">
                    <a:lnL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5.1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Alcance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N/C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853530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5.2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Eficiencia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358280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5.3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Gestión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Presupuestal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Alto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553348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5.4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Cobertura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en</a:t>
                      </a:r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Contenidos</a:t>
                      </a:r>
                      <a:endParaRPr lang="en-US" sz="1600" b="0" i="0" u="none" strike="noStrike" dirty="0">
                        <a:solidFill>
                          <a:srgbClr val="221F5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221F57"/>
                          </a:solidFill>
                          <a:effectLst/>
                          <a:latin typeface="+mn-lt"/>
                        </a:rPr>
                        <a:t>N/C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374352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1F205F-3970-4018-9D72-236306F00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20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51066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6625"/>
            <a:ext cx="10160087" cy="7621588"/>
          </a:xfrm>
          <a:prstGeom prst="rect">
            <a:avLst/>
          </a:prstGeom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5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F706DE6-84DA-4B46-86E7-8DA2A9B1A9AA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Compilación de Resultados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E9C17A-BEFB-4809-B6C3-934C6433EF59}"/>
              </a:ext>
            </a:extLst>
          </p:cNvPr>
          <p:cNvSpPr/>
          <p:nvPr/>
        </p:nvSpPr>
        <p:spPr>
          <a:xfrm>
            <a:off x="4219303" y="3009250"/>
            <a:ext cx="52407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Se obtiene una calificación promedio general de </a:t>
            </a:r>
            <a:r>
              <a:rPr lang="es-ES" altLang="zh-TW" sz="2000" b="1" u="sng" dirty="0">
                <a:solidFill>
                  <a:srgbClr val="221F57"/>
                </a:solidFill>
              </a:rPr>
              <a:t>Medio Alto</a:t>
            </a:r>
            <a:r>
              <a:rPr lang="es-ES" altLang="zh-TW" sz="2000" dirty="0">
                <a:solidFill>
                  <a:srgbClr val="221F57"/>
                </a:solidFill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Esto se explica por un mayor peso de indicadores cuantitativos que presionan a la baja la calificación general.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Queda de manifiesto cómo convive una excelente percepción del Programa con desafíos de futuro específicos en términos cuantitativos.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36B00D-460C-4058-83C2-00D183FF56C4}"/>
              </a:ext>
            </a:extLst>
          </p:cNvPr>
          <p:cNvSpPr/>
          <p:nvPr/>
        </p:nvSpPr>
        <p:spPr>
          <a:xfrm>
            <a:off x="698392" y="2437606"/>
            <a:ext cx="87616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Resumen de los resultados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E20ABA2-11EB-466F-9DF3-DE50DE736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019171"/>
              </p:ext>
            </p:extLst>
          </p:nvPr>
        </p:nvGraphicFramePr>
        <p:xfrm>
          <a:off x="850792" y="3161650"/>
          <a:ext cx="2844000" cy="1885950"/>
        </p:xfrm>
        <a:graphic>
          <a:graphicData uri="http://schemas.openxmlformats.org/drawingml/2006/table">
            <a:tbl>
              <a:tblPr/>
              <a:tblGrid>
                <a:gridCol w="1562400">
                  <a:extLst>
                    <a:ext uri="{9D8B030D-6E8A-4147-A177-3AD203B41FA5}">
                      <a16:colId xmlns:a16="http://schemas.microsoft.com/office/drawing/2014/main" val="2567603613"/>
                    </a:ext>
                  </a:extLst>
                </a:gridCol>
                <a:gridCol w="1281600">
                  <a:extLst>
                    <a:ext uri="{9D8B030D-6E8A-4147-A177-3AD203B41FA5}">
                      <a16:colId xmlns:a16="http://schemas.microsoft.com/office/drawing/2014/main" val="118525333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Dimensión</a:t>
                      </a:r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Medio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8769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Dimensión</a:t>
                      </a:r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Medio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0061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Dimensión 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Medio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8344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Dimensión 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Alto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7888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err="1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Dimensión</a:t>
                      </a:r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 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Alto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A7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9227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rgbClr val="221F57"/>
                          </a:solidFill>
                          <a:effectLst/>
                          <a:latin typeface="Calibri" panose="020F0502020204030204" pitchFamily="34" charset="0"/>
                        </a:rPr>
                        <a:t>Medio Alto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221F5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ADC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1324426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60FF94-3C73-4AEC-BB8D-C773648C9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21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3975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93" y="-16625"/>
            <a:ext cx="10187637" cy="7639200"/>
          </a:xfr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037197D-5F9E-461E-B8A4-55D2A1EE5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467575"/>
              </p:ext>
            </p:extLst>
          </p:nvPr>
        </p:nvGraphicFramePr>
        <p:xfrm>
          <a:off x="2066441" y="2284438"/>
          <a:ext cx="6025531" cy="3179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106">
                  <a:extLst>
                    <a:ext uri="{9D8B030D-6E8A-4147-A177-3AD203B41FA5}">
                      <a16:colId xmlns:a16="http://schemas.microsoft.com/office/drawing/2014/main" val="2472075351"/>
                    </a:ext>
                  </a:extLst>
                </a:gridCol>
                <a:gridCol w="1044425">
                  <a:extLst>
                    <a:ext uri="{9D8B030D-6E8A-4147-A177-3AD203B41FA5}">
                      <a16:colId xmlns:a16="http://schemas.microsoft.com/office/drawing/2014/main" val="520311765"/>
                    </a:ext>
                  </a:extLst>
                </a:gridCol>
              </a:tblGrid>
              <a:tr h="549363">
                <a:tc>
                  <a:txBody>
                    <a:bodyPr/>
                    <a:lstStyle/>
                    <a:p>
                      <a:endParaRPr lang="es-UY" sz="2000" b="0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Página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18329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Objetivos y Dimensiones del Proyecto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691135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Metodología de Trabajo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788999"/>
                  </a:ext>
                </a:extLst>
              </a:tr>
              <a:tr h="1116658">
                <a:tc>
                  <a:txBody>
                    <a:bodyPr/>
                    <a:lstStyle/>
                    <a:p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Resultados Obtenidos</a:t>
                      </a:r>
                    </a:p>
                    <a:p>
                      <a:pPr marL="365125" marR="0" lvl="1" indent="-182563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UY" sz="2000" b="0" noProof="0" dirty="0">
                          <a:solidFill>
                            <a:schemeClr val="bg1"/>
                          </a:solidFill>
                          <a:latin typeface="+mn-lt"/>
                        </a:rPr>
                        <a:t>Aspectos cualitativos</a:t>
                      </a:r>
                    </a:p>
                    <a:p>
                      <a:pPr marL="365125" lvl="1" indent="-182563">
                        <a:buFont typeface="Arial" panose="020B0604020202020204" pitchFamily="34" charset="0"/>
                        <a:buChar char="•"/>
                      </a:pPr>
                      <a:r>
                        <a:rPr lang="es-ES" sz="2000" b="0" noProof="0" dirty="0">
                          <a:solidFill>
                            <a:schemeClr val="bg1"/>
                          </a:solidFill>
                          <a:latin typeface="+mn-lt"/>
                        </a:rPr>
                        <a:t>Evaluación del impacto del Programa</a:t>
                      </a:r>
                    </a:p>
                    <a:p>
                      <a:pPr marL="365125" lvl="1" indent="-182563">
                        <a:buFont typeface="Arial" panose="020B0604020202020204" pitchFamily="34" charset="0"/>
                        <a:buChar char="•"/>
                      </a:pPr>
                      <a:r>
                        <a:rPr lang="es-ES" sz="2000" b="0" noProof="0" dirty="0">
                          <a:solidFill>
                            <a:schemeClr val="bg1"/>
                          </a:solidFill>
                          <a:latin typeface="+mn-lt"/>
                        </a:rPr>
                        <a:t>Evaluación de la gestión del PROCOOP</a:t>
                      </a:r>
                      <a:endParaRPr lang="es-UY" sz="2000" b="0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6</a:t>
                      </a:r>
                    </a:p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8</a:t>
                      </a:r>
                    </a:p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490558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Compilación de Resultados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UY" sz="2000" b="1" noProof="0" dirty="0">
                          <a:solidFill>
                            <a:schemeClr val="bg1"/>
                          </a:solidFill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226674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id="{3AB24524-B18B-4351-A2FF-3EC671DA0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392" y="759735"/>
            <a:ext cx="8761631" cy="1473155"/>
          </a:xfrm>
        </p:spPr>
        <p:txBody>
          <a:bodyPr anchor="t">
            <a:normAutofit/>
          </a:bodyPr>
          <a:lstStyle/>
          <a:p>
            <a:pPr algn="ctr"/>
            <a:r>
              <a:rPr lang="es-ES_tradnl" sz="6000" b="1" dirty="0">
                <a:solidFill>
                  <a:schemeClr val="bg1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Contenido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B48A5A-9A39-4F17-B080-9246175F7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>
                <a:solidFill>
                  <a:schemeClr val="bg1"/>
                </a:solidFill>
              </a:rPr>
              <a:t>3</a:t>
            </a:fld>
            <a:endParaRPr lang="es-ES_trad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47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94" y="-16625"/>
            <a:ext cx="10188363" cy="7642800"/>
          </a:xfr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8392" y="759735"/>
            <a:ext cx="8761631" cy="1473155"/>
          </a:xfrm>
        </p:spPr>
        <p:txBody>
          <a:bodyPr anchor="t">
            <a:noAutofit/>
          </a:bodyPr>
          <a:lstStyle/>
          <a:p>
            <a:pPr algn="ctr"/>
            <a:r>
              <a:rPr lang="es-ES_tradnl" sz="5400" b="1" dirty="0">
                <a:solidFill>
                  <a:schemeClr val="bg1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Objetivos y Dimensiones del Proyecto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A70C16C-DA93-43A5-9E12-CA061224F002}"/>
              </a:ext>
            </a:extLst>
          </p:cNvPr>
          <p:cNvSpPr/>
          <p:nvPr/>
        </p:nvSpPr>
        <p:spPr>
          <a:xfrm>
            <a:off x="698390" y="2437606"/>
            <a:ext cx="8761633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fontAlgn="auto">
              <a:spcBef>
                <a:spcPts val="576"/>
              </a:spcBef>
              <a:spcAft>
                <a:spcPts val="2400"/>
              </a:spcAft>
              <a:buAutoNum type="alphaUcPeriod"/>
            </a:pPr>
            <a:r>
              <a:rPr lang="es-UY" altLang="zh-TW" sz="2000" b="1" dirty="0">
                <a:solidFill>
                  <a:schemeClr val="bg1"/>
                </a:solidFill>
              </a:rPr>
              <a:t>Evaluación del impacto del Programa</a:t>
            </a:r>
          </a:p>
          <a:p>
            <a:pPr marL="1081088" indent="-514350" fontAlgn="auto"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es-UY" altLang="zh-TW" sz="1800" dirty="0">
                <a:solidFill>
                  <a:schemeClr val="bg1"/>
                </a:solidFill>
              </a:rPr>
              <a:t>Evaluación del impacto en el conocimiento del entorno y aporte para una visión estratégica en las cooperativas</a:t>
            </a:r>
          </a:p>
          <a:p>
            <a:pPr marL="1081088" indent="-514350" fontAlgn="auto"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es-UY" altLang="zh-TW" sz="1800" dirty="0">
                <a:solidFill>
                  <a:schemeClr val="bg1"/>
                </a:solidFill>
              </a:rPr>
              <a:t>Evaluación del impacto económico, analizando la productividad, competitividad y sustentabilidad de las cooperativas</a:t>
            </a:r>
          </a:p>
          <a:p>
            <a:pPr marL="1081088" indent="-514350" fontAlgn="auto">
              <a:spcBef>
                <a:spcPts val="0"/>
              </a:spcBef>
              <a:spcAft>
                <a:spcPts val="2400"/>
              </a:spcAft>
              <a:buAutoNum type="arabicPeriod"/>
            </a:pPr>
            <a:r>
              <a:rPr lang="es-UY" altLang="zh-TW" sz="1800" dirty="0">
                <a:solidFill>
                  <a:schemeClr val="bg1"/>
                </a:solidFill>
              </a:rPr>
              <a:t>Evaluación del impacto en el capital humano (en la formación interna) y en el capital social de las cooperativas y de las </a:t>
            </a:r>
            <a:r>
              <a:rPr lang="es-UY" altLang="zh-TW" sz="1800" dirty="0" err="1">
                <a:solidFill>
                  <a:schemeClr val="bg1"/>
                </a:solidFill>
              </a:rPr>
              <a:t>ECAs</a:t>
            </a:r>
            <a:r>
              <a:rPr lang="es-UY" altLang="zh-TW" sz="1800" dirty="0">
                <a:solidFill>
                  <a:schemeClr val="bg1"/>
                </a:solidFill>
              </a:rPr>
              <a:t>/Consultores</a:t>
            </a:r>
          </a:p>
          <a:p>
            <a:pPr marL="514350" indent="-514350" fontAlgn="auto">
              <a:spcBef>
                <a:spcPts val="576"/>
              </a:spcBef>
              <a:spcAft>
                <a:spcPts val="2400"/>
              </a:spcAft>
              <a:buFont typeface="+mj-lt"/>
              <a:buAutoNum type="alphaUcPeriod" startAt="2"/>
            </a:pPr>
            <a:r>
              <a:rPr lang="es-UY" altLang="zh-TW" sz="2000" b="1" dirty="0">
                <a:solidFill>
                  <a:schemeClr val="bg1"/>
                </a:solidFill>
              </a:rPr>
              <a:t>Evaluación de la gestión del PROCOOP</a:t>
            </a:r>
          </a:p>
          <a:p>
            <a:pPr marL="1081088" indent="-514350" fontAlgn="auto">
              <a:spcBef>
                <a:spcPts val="0"/>
              </a:spcBef>
              <a:spcAft>
                <a:spcPts val="2400"/>
              </a:spcAft>
              <a:buFont typeface="+mj-lt"/>
              <a:buAutoNum type="arabicPeriod" startAt="4"/>
            </a:pPr>
            <a:r>
              <a:rPr lang="es-UY" altLang="zh-TW" sz="1800" dirty="0">
                <a:solidFill>
                  <a:schemeClr val="bg1"/>
                </a:solidFill>
              </a:rPr>
              <a:t>Valoración de mejoras de gestión.</a:t>
            </a:r>
          </a:p>
          <a:p>
            <a:pPr marL="1081088" indent="-514350" fontAlgn="auto">
              <a:spcBef>
                <a:spcPts val="0"/>
              </a:spcBef>
              <a:spcAft>
                <a:spcPts val="2400"/>
              </a:spcAft>
              <a:buAutoNum type="arabicPeriod" startAt="4"/>
            </a:pPr>
            <a:r>
              <a:rPr lang="es-ES" altLang="zh-TW" sz="1800" dirty="0">
                <a:solidFill>
                  <a:schemeClr val="bg1"/>
                </a:solidFill>
              </a:rPr>
              <a:t>Evaluación de la gestión del PROCOOP en su evolución de tres años.</a:t>
            </a:r>
          </a:p>
          <a:p>
            <a:pPr marL="566738" fontAlgn="auto">
              <a:spcBef>
                <a:spcPts val="0"/>
              </a:spcBef>
              <a:spcAft>
                <a:spcPts val="2400"/>
              </a:spcAft>
            </a:pPr>
            <a:endParaRPr lang="es-UY" altLang="zh-TW" sz="1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E9819-FB1A-4F69-909B-676C3DAE3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>
                <a:solidFill>
                  <a:schemeClr val="bg1"/>
                </a:solidFill>
              </a:rPr>
              <a:t>4</a:t>
            </a:fld>
            <a:endParaRPr lang="es-ES_trad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26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94" y="-16625"/>
            <a:ext cx="10188363" cy="7642800"/>
          </a:xfr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4CD954E0-4E36-490E-A7D0-8EEB21DD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392" y="759735"/>
            <a:ext cx="8761631" cy="1473155"/>
          </a:xfrm>
        </p:spPr>
        <p:txBody>
          <a:bodyPr anchor="t">
            <a:normAutofit/>
          </a:bodyPr>
          <a:lstStyle/>
          <a:p>
            <a:pPr algn="ctr"/>
            <a:r>
              <a:rPr lang="es-ES_tradnl" sz="6000" b="1" dirty="0">
                <a:solidFill>
                  <a:schemeClr val="bg1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Metodología de Trabajo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1E2C02-A32C-4181-A47C-457C2EC7717F}"/>
              </a:ext>
            </a:extLst>
          </p:cNvPr>
          <p:cNvSpPr/>
          <p:nvPr/>
        </p:nvSpPr>
        <p:spPr>
          <a:xfrm>
            <a:off x="698390" y="2437606"/>
            <a:ext cx="8761633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s-ES" altLang="zh-TW" sz="2000" dirty="0">
                <a:solidFill>
                  <a:schemeClr val="bg1"/>
                </a:solidFill>
              </a:rPr>
              <a:t>Métodos cualitativos.</a:t>
            </a:r>
          </a:p>
          <a:p>
            <a:pPr marL="627063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chemeClr val="bg1"/>
                </a:solidFill>
              </a:rPr>
              <a:t>Entrevistas individuales a actores clave.</a:t>
            </a:r>
          </a:p>
          <a:p>
            <a:pPr marL="627063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chemeClr val="bg1"/>
                </a:solidFill>
              </a:rPr>
              <a:t>Entrevistas a grupos focales de beneficiarios y no beneficiarios.</a:t>
            </a:r>
          </a:p>
          <a:p>
            <a:pPr marL="627063" indent="-285750">
              <a:spcAft>
                <a:spcPts val="30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chemeClr val="bg1"/>
                </a:solidFill>
              </a:rPr>
              <a:t>Estudio de Casos de un beneficiario, un no beneficiario y una ECA/Consultor.</a:t>
            </a:r>
          </a:p>
          <a:p>
            <a:pPr marL="285750" indent="-285750" fontAlgn="auto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s-ES" altLang="zh-TW" sz="2000" dirty="0">
                <a:solidFill>
                  <a:schemeClr val="bg1"/>
                </a:solidFill>
              </a:rPr>
              <a:t>Métodos cuantitativos.</a:t>
            </a:r>
          </a:p>
          <a:p>
            <a:pPr marL="627063" indent="-285750" fontAlgn="auto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chemeClr val="bg1"/>
                </a:solidFill>
              </a:rPr>
              <a:t>Encuestas web autoadministradas a beneficiarios, no beneficiarios y </a:t>
            </a:r>
            <a:r>
              <a:rPr lang="es-ES" altLang="zh-TW" sz="2000" dirty="0" err="1">
                <a:solidFill>
                  <a:schemeClr val="bg1"/>
                </a:solidFill>
              </a:rPr>
              <a:t>ECAs</a:t>
            </a:r>
            <a:r>
              <a:rPr lang="es-ES" altLang="zh-TW" sz="2000" dirty="0">
                <a:solidFill>
                  <a:schemeClr val="bg1"/>
                </a:solidFill>
              </a:rPr>
              <a:t>/Consultores.</a:t>
            </a:r>
          </a:p>
          <a:p>
            <a:pPr marL="627063" indent="-285750" fontAlgn="auto">
              <a:spcBef>
                <a:spcPts val="0"/>
              </a:spcBef>
              <a:spcAft>
                <a:spcPts val="3000"/>
              </a:spcAft>
              <a:buFont typeface="Wingdings" panose="05000000000000000000" pitchFamily="2" charset="2"/>
              <a:buChar char="q"/>
            </a:pPr>
            <a:r>
              <a:rPr lang="es-ES" altLang="zh-TW" sz="2000" dirty="0">
                <a:solidFill>
                  <a:schemeClr val="bg1"/>
                </a:solidFill>
              </a:rPr>
              <a:t>Análisis de datos.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chemeClr val="bg1"/>
                </a:solidFill>
                <a:latin typeface="+mj-lt"/>
              </a:rPr>
              <a:t>Indicadores.</a:t>
            </a:r>
            <a:r>
              <a:rPr lang="es-ES" altLang="zh-TW" sz="2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altLang="zh-TW" sz="2000" dirty="0">
                <a:solidFill>
                  <a:schemeClr val="bg1"/>
                </a:solidFill>
              </a:rPr>
              <a:t>A partir de las Dimensiones definidas por PROCOOP se elaboraron Subdimensiones e indicadores que permitan su medición. 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UY" altLang="zh-TW" sz="18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F94F84-A9CC-4097-98A3-F44E073DA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>
                <a:solidFill>
                  <a:schemeClr val="bg1"/>
                </a:solidFill>
              </a:rPr>
              <a:t>5</a:t>
            </a:fld>
            <a:endParaRPr lang="es-ES_trad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535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Aspectos cualitativos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787BEB-B0DB-4665-A682-12B56989B49E}"/>
              </a:ext>
            </a:extLst>
          </p:cNvPr>
          <p:cNvSpPr/>
          <p:nvPr/>
        </p:nvSpPr>
        <p:spPr>
          <a:xfrm>
            <a:off x="698390" y="2437606"/>
            <a:ext cx="876163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Lógica de capacidades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Programa que ha sabido impactar sobre un amplio abanico de capacidades de las cooperativas y entidades de la economía social y solidaria que han sido beneficiarias del mismo.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Lógica de capital social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Entendiendo al capital social como una reserva de recursos de los cuales una persona u organización puede valerse en el desarrollo de sus planes y el cumplimiento de sus objetivos, se evidencia un impacto positivo de la formación y asistencia técnica recibida a través del PROCOOP sobre las organizaciones beneficiarias.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endParaRPr lang="es-ES" altLang="zh-TW" sz="2000" dirty="0">
              <a:solidFill>
                <a:srgbClr val="221F57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E8C7E2-1A6B-4DEE-9DE3-4C7199BA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2938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Aspectos cualitativos (Cont.)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787BEB-B0DB-4665-A682-12B56989B49E}"/>
              </a:ext>
            </a:extLst>
          </p:cNvPr>
          <p:cNvSpPr/>
          <p:nvPr/>
        </p:nvSpPr>
        <p:spPr>
          <a:xfrm>
            <a:off x="698390" y="2437606"/>
            <a:ext cx="8761633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Lógica de formador de formadores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Se concluye con una mirada positiva la incidencia que el PROCOOP ha tenido sobre la formación de capacitadores y consultores que prestan asistencia técnica a entidades de la economía social y el cooperativismo.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400" b="1" dirty="0">
                <a:solidFill>
                  <a:srgbClr val="221F57"/>
                </a:solidFill>
                <a:latin typeface="+mj-lt"/>
              </a:rPr>
              <a:t>Lógica de gestión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La gestión impregnada de un deseo supino por conocer la demanda real de formación, convierte al PROCOOP en un programa único, raramente reconocible en otras experiencias de la región y el mundo.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38CC57-B3AC-445B-AB51-31166A6A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7285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77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1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A. </a:t>
            </a:r>
            <a:r>
              <a:rPr lang="es-ES" sz="41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Evaluación del impacto del Programa</a:t>
            </a:r>
            <a:endParaRPr lang="es-ES_tradnl" sz="57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B2130E-15EE-467A-9975-4D457CA47B2F}"/>
              </a:ext>
            </a:extLst>
          </p:cNvPr>
          <p:cNvSpPr/>
          <p:nvPr/>
        </p:nvSpPr>
        <p:spPr>
          <a:xfrm>
            <a:off x="698392" y="2437606"/>
            <a:ext cx="876163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ES" altLang="zh-TW" sz="2000" dirty="0">
                <a:solidFill>
                  <a:srgbClr val="221F57"/>
                </a:solidFill>
              </a:rPr>
              <a:t>Para cada Dimensión, Sub-Dimensión e Indicador se compara la relación de beneficiarios a no beneficiarios, con base en las respuestas obtenidas de las encuestas autoadministradas.</a:t>
            </a:r>
          </a:p>
          <a:p>
            <a:pPr fontAlgn="auto">
              <a:spcBef>
                <a:spcPts val="0"/>
              </a:spcBef>
              <a:spcAft>
                <a:spcPts val="2400"/>
              </a:spcAft>
            </a:pPr>
            <a:r>
              <a:rPr lang="es-UY" altLang="zh-TW" sz="2000" dirty="0">
                <a:solidFill>
                  <a:srgbClr val="221F57"/>
                </a:solidFill>
              </a:rPr>
              <a:t>Se identifica que el impacto sobre los beneficiarios:</a:t>
            </a:r>
          </a:p>
          <a:p>
            <a:pPr marL="809625" indent="-400050" fontAlgn="auto">
              <a:spcBef>
                <a:spcPts val="0"/>
              </a:spcBef>
              <a:spcAft>
                <a:spcPts val="2400"/>
              </a:spcAft>
              <a:buFont typeface="+mj-lt"/>
              <a:buAutoNum type="romanLcPeriod"/>
            </a:pPr>
            <a:r>
              <a:rPr lang="es-UY" altLang="zh-TW" sz="2000" dirty="0">
                <a:solidFill>
                  <a:srgbClr val="221F57"/>
                </a:solidFill>
              </a:rPr>
              <a:t>Es a favor de los mismos para valores mayores a 1,</a:t>
            </a:r>
          </a:p>
          <a:p>
            <a:pPr marL="809625" indent="-400050" fontAlgn="auto">
              <a:spcBef>
                <a:spcPts val="0"/>
              </a:spcBef>
              <a:spcAft>
                <a:spcPts val="2400"/>
              </a:spcAft>
              <a:buFont typeface="+mj-lt"/>
              <a:buAutoNum type="romanLcPeriod"/>
            </a:pPr>
            <a:r>
              <a:rPr lang="es-UY" altLang="zh-TW" sz="2000" dirty="0">
                <a:solidFill>
                  <a:srgbClr val="221F57"/>
                </a:solidFill>
              </a:rPr>
              <a:t>Es a favor de los no beneficiarios para valores menores a 1,</a:t>
            </a:r>
          </a:p>
          <a:p>
            <a:pPr marL="809625" indent="-400050" fontAlgn="auto">
              <a:spcBef>
                <a:spcPts val="0"/>
              </a:spcBef>
              <a:spcAft>
                <a:spcPts val="2400"/>
              </a:spcAft>
              <a:buFont typeface="+mj-lt"/>
              <a:buAutoNum type="romanLcPeriod"/>
            </a:pPr>
            <a:r>
              <a:rPr lang="es-UY" altLang="zh-TW" sz="2000" dirty="0">
                <a:solidFill>
                  <a:srgbClr val="221F57"/>
                </a:solidFill>
              </a:rPr>
              <a:t>Es neutral para un indicador de impacto igual a 1.</a:t>
            </a:r>
          </a:p>
          <a:p>
            <a:pPr marL="809625" indent="-400050" fontAlgn="auto">
              <a:spcBef>
                <a:spcPts val="0"/>
              </a:spcBef>
              <a:spcAft>
                <a:spcPts val="2400"/>
              </a:spcAft>
              <a:buFont typeface="+mj-lt"/>
              <a:buAutoNum type="romanLcPeriod"/>
            </a:pPr>
            <a:endParaRPr lang="es-ES" altLang="zh-TW" sz="2000" dirty="0">
              <a:solidFill>
                <a:srgbClr val="221F57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575172-4958-41C5-95C4-58AC35036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8694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60084" cy="7621588"/>
          </a:xfr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698392" y="7597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ES_tradnl" sz="6000" b="1" dirty="0"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5978D19-4D90-4901-8D7E-B3C2D7A56134}"/>
              </a:ext>
            </a:extLst>
          </p:cNvPr>
          <p:cNvSpPr txBox="1">
            <a:spLocks/>
          </p:cNvSpPr>
          <p:nvPr/>
        </p:nvSpPr>
        <p:spPr>
          <a:xfrm>
            <a:off x="850792" y="912135"/>
            <a:ext cx="8761631" cy="1473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algn="l" defTabSz="9144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s-ES" sz="109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Resultados Obtenidos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s-ES" sz="4600" b="1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Dimensión 1. </a:t>
            </a:r>
            <a:r>
              <a:rPr lang="es-ES" sz="4600" dirty="0">
                <a:solidFill>
                  <a:srgbClr val="221F57"/>
                </a:solidFill>
                <a:latin typeface="Helvetica LT Std Black Condensed" charset="0"/>
                <a:ea typeface="Helvetica LT Std Black Condensed" charset="0"/>
                <a:cs typeface="Helvetica LT Std Black Condensed" charset="0"/>
              </a:rPr>
              <a:t>Impacto en el conocimiento del entorno y aporte para una visión estratégica en las cooperativas</a:t>
            </a:r>
            <a:endParaRPr lang="es-ES_tradnl" sz="6000" dirty="0">
              <a:solidFill>
                <a:srgbClr val="221F57"/>
              </a:solidFill>
              <a:latin typeface="Helvetica LT Std Black Condensed" charset="0"/>
              <a:ea typeface="Helvetica LT Std Black Condensed" charset="0"/>
              <a:cs typeface="Helvetica LT Std Black Condensed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D8CB6F8-6BAA-49B8-87FE-1C4A8A5C9C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86842"/>
            <a:ext cx="7547212" cy="463335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975A6B9-B8ED-42CC-A548-EA192376B2D4}"/>
              </a:ext>
            </a:extLst>
          </p:cNvPr>
          <p:cNvSpPr txBox="1"/>
          <p:nvPr/>
        </p:nvSpPr>
        <p:spPr>
          <a:xfrm>
            <a:off x="7080677" y="2737147"/>
            <a:ext cx="2304256" cy="344293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>
              <a:spcAft>
                <a:spcPts val="1800"/>
              </a:spcAft>
            </a:pPr>
            <a:r>
              <a:rPr lang="es-UY" b="1" dirty="0">
                <a:solidFill>
                  <a:srgbClr val="221F57"/>
                </a:solidFill>
                <a:latin typeface="+mj-lt"/>
              </a:rPr>
              <a:t>Resumen de hallazgos</a:t>
            </a:r>
          </a:p>
          <a:p>
            <a:pPr marL="171450" indent="-1714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identifican impactos </a:t>
            </a:r>
            <a:r>
              <a:rPr lang="es-ES" sz="1600" dirty="0">
                <a:solidFill>
                  <a:srgbClr val="221F57"/>
                </a:solidFill>
              </a:rPr>
              <a:t>favorables a los beneficiarios del PROCOOP </a:t>
            </a:r>
            <a:r>
              <a:rPr lang="es-UY" sz="1600" dirty="0">
                <a:solidFill>
                  <a:srgbClr val="221F57"/>
                </a:solidFill>
              </a:rPr>
              <a:t>en todas las Sub-Dimensiones analizadas.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UY" sz="1600" dirty="0">
                <a:solidFill>
                  <a:srgbClr val="221F57"/>
                </a:solidFill>
              </a:rPr>
              <a:t>Se observa un </a:t>
            </a:r>
            <a:r>
              <a:rPr lang="es-UY" sz="1600" b="1" u="sng" dirty="0">
                <a:solidFill>
                  <a:srgbClr val="C13857"/>
                </a:solidFill>
              </a:rPr>
              <a:t>impacto favorable de 3,3 veces</a:t>
            </a:r>
            <a:r>
              <a:rPr lang="es-UY" sz="1600" b="1" dirty="0">
                <a:solidFill>
                  <a:srgbClr val="C13857"/>
                </a:solidFill>
              </a:rPr>
              <a:t> </a:t>
            </a:r>
            <a:r>
              <a:rPr lang="es-UY" sz="1600" dirty="0">
                <a:solidFill>
                  <a:srgbClr val="221F57"/>
                </a:solidFill>
              </a:rPr>
              <a:t>(en promedio) para la Dimensión en su conjunto.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A9FB66-2544-460B-A3ED-A02A757DE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726-F9CD-4944-85DD-17EAB906AAD5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84446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1538</Words>
  <Application>Microsoft Office PowerPoint</Application>
  <PresentationFormat>Custom</PresentationFormat>
  <Paragraphs>246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Helvetica LT Std Black Condensed</vt:lpstr>
      <vt:lpstr>Helvetica LT Std Bold Condensed</vt:lpstr>
      <vt:lpstr>Helvetica LT Std Condensed</vt:lpstr>
      <vt:lpstr>Wingdings</vt:lpstr>
      <vt:lpstr>Tema de Office</vt:lpstr>
      <vt:lpstr>PROCOOP</vt:lpstr>
      <vt:lpstr>PowerPoint Presentation</vt:lpstr>
      <vt:lpstr>Contenido</vt:lpstr>
      <vt:lpstr>Objetivos y Dimensiones del Proyecto</vt:lpstr>
      <vt:lpstr>Metodología de Trabajo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PROCOOP</dc:title>
  <dc:creator>Usuario de Microsoft Office</dc:creator>
  <cp:lastModifiedBy>Elola, Italo J</cp:lastModifiedBy>
  <cp:revision>68</cp:revision>
  <dcterms:created xsi:type="dcterms:W3CDTF">2017-05-26T12:33:04Z</dcterms:created>
  <dcterms:modified xsi:type="dcterms:W3CDTF">2020-07-20T20:07:37Z</dcterms:modified>
</cp:coreProperties>
</file>